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2"/>
  </p:notesMasterIdLst>
  <p:sldIdLst>
    <p:sldId id="278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73" r:id="rId10"/>
    <p:sldId id="274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42F6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87" autoAdjust="0"/>
  </p:normalViewPr>
  <p:slideViewPr>
    <p:cSldViewPr>
      <p:cViewPr varScale="1">
        <p:scale>
          <a:sx n="75" d="100"/>
          <a:sy n="75" d="100"/>
        </p:scale>
        <p:origin x="166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E010973-0B2B-465E-9EFE-01CB5BA7030D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5E98CF2-3EC6-4184-9A73-CA2C6C000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2BE390-E9C9-4716-9664-379199931FE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D45C0D-28F6-4197-9479-6A950528472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BF175D-6F72-4D15-8AAB-1A204B1EE85C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87FC15-A4F3-4E7D-89C6-CF3F1960E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FA48C-D095-46FD-93AD-619409E731CB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0280F-7751-4D97-8D25-6DC639724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413E9-F05C-4D33-ACF3-288D09E76962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029DF-6004-4A60-A92C-22C223206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0E63C-B5D1-436C-859F-5D41D8DDF70B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02F9F-C143-4B94-9789-3A4F79908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828BC3-298A-47CD-8D9C-B37CFAC9D63C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500C0F-94BA-4DEB-81B4-EE0AC4982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CCD26-54C1-4FC8-B70A-9AFC8652E4B0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C0413-2877-4F4A-8D75-E992DBC67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D6CC9D-2A84-40F0-96EE-C0715C19F3D0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2A555E-93A6-4C36-9967-13668684F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31DEE-5EBE-4766-AD15-6A5534296344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2FD61-FFA7-438F-BF1A-87C3E7DA9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1EC67C-1CFB-42F0-B7AD-DA9FC95AA232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4F6C3E-ED64-46FC-84FD-151B439A6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61905D-ACC0-4A72-8F19-62B0EBD02BA2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B84F30-7BBB-4DC5-822E-EE8A37BB8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F41EC8-E7A4-4396-A0E5-0FCA6FDDCC58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58633E-4C88-4866-AA9B-61CA68B7C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8982066-4D5E-424B-A9C1-69DD606A9068}" type="datetimeFigureOut">
              <a:rPr lang="ru-RU"/>
              <a:pPr>
                <a:defRPr/>
              </a:pPr>
              <a:t>05.05.2016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5B1D8ECF-F95C-41DA-8197-BA9367F82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0" r:id="rId2"/>
    <p:sldLayoutId id="2147483816" r:id="rId3"/>
    <p:sldLayoutId id="2147483811" r:id="rId4"/>
    <p:sldLayoutId id="2147483817" r:id="rId5"/>
    <p:sldLayoutId id="2147483812" r:id="rId6"/>
    <p:sldLayoutId id="2147483818" r:id="rId7"/>
    <p:sldLayoutId id="2147483819" r:id="rId8"/>
    <p:sldLayoutId id="2147483820" r:id="rId9"/>
    <p:sldLayoutId id="2147483813" r:id="rId10"/>
    <p:sldLayoutId id="2147483814" r:id="rId11"/>
  </p:sldLayoutIdLst>
  <p:transition>
    <p:newsflash/>
    <p:sndAc>
      <p:stSnd>
        <p:snd r:embed="rId13" name="chimes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4656" y="332656"/>
            <a:ext cx="8155632" cy="548822"/>
          </a:xfrm>
        </p:spPr>
        <p:txBody>
          <a:bodyPr>
            <a:normAutofit/>
          </a:bodyPr>
          <a:lstStyle/>
          <a:p>
            <a:r>
              <a:rPr lang="ru-RU" sz="2800" b="1" u="sng" dirty="0"/>
              <a:t>Конкурс компьютерных обучающих презентаций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24744"/>
            <a:ext cx="8136904" cy="2477920"/>
          </a:xfrm>
        </p:spPr>
        <p:txBody>
          <a:bodyPr/>
          <a:lstStyle/>
          <a:p>
            <a:r>
              <a:rPr lang="ru-RU" sz="3200" b="1" dirty="0"/>
              <a:t>Тема урока</a:t>
            </a:r>
            <a:r>
              <a:rPr lang="en-US" sz="3200" b="1" dirty="0"/>
              <a:t>: </a:t>
            </a:r>
            <a:r>
              <a:rPr lang="en-US" sz="3200" i="1" dirty="0" err="1"/>
              <a:t>Republik</a:t>
            </a:r>
            <a:r>
              <a:rPr lang="en-US" sz="3200" i="1" dirty="0"/>
              <a:t> Belarus. </a:t>
            </a:r>
            <a:r>
              <a:rPr lang="en-US" sz="3200" i="1" dirty="0" err="1"/>
              <a:t>Kürzer</a:t>
            </a:r>
            <a:r>
              <a:rPr lang="en-US" sz="3200" i="1" dirty="0"/>
              <a:t> </a:t>
            </a:r>
            <a:r>
              <a:rPr lang="en-US" sz="3200" i="1" dirty="0" err="1"/>
              <a:t>Überblick</a:t>
            </a:r>
            <a:endParaRPr lang="en-US" sz="3200" i="1" dirty="0"/>
          </a:p>
          <a:p>
            <a:r>
              <a:rPr lang="ru-RU" b="1" dirty="0"/>
              <a:t>Цель урока</a:t>
            </a:r>
            <a:r>
              <a:rPr lang="ru-RU" dirty="0"/>
              <a:t>: способствовать формированию представлений о  Беларуси, её климате, природе и народных традициях.</a:t>
            </a:r>
          </a:p>
          <a:p>
            <a:r>
              <a:rPr lang="ru-RU" b="1" dirty="0"/>
              <a:t>Тип урока</a:t>
            </a:r>
            <a:r>
              <a:rPr lang="ru-RU" dirty="0"/>
              <a:t>: изучение нового материала.</a:t>
            </a:r>
          </a:p>
          <a:p>
            <a:r>
              <a:rPr lang="ru-RU" b="1" dirty="0"/>
              <a:t>Автор</a:t>
            </a:r>
            <a:r>
              <a:rPr lang="en-US" b="1" dirty="0"/>
              <a:t>: </a:t>
            </a:r>
            <a:r>
              <a:rPr lang="ru-RU" dirty="0" err="1"/>
              <a:t>Дамасевич</a:t>
            </a:r>
            <a:r>
              <a:rPr lang="ru-RU" dirty="0"/>
              <a:t> Наталья Павловна</a:t>
            </a:r>
          </a:p>
          <a:p>
            <a:r>
              <a:rPr lang="ru-RU" b="1" dirty="0"/>
              <a:t>Место работы</a:t>
            </a:r>
            <a:r>
              <a:rPr lang="en-US" b="1" dirty="0"/>
              <a:t>: </a:t>
            </a:r>
            <a:r>
              <a:rPr lang="ru-RU" dirty="0" err="1"/>
              <a:t>Мозырский</a:t>
            </a:r>
            <a:r>
              <a:rPr lang="ru-RU" dirty="0"/>
              <a:t> государственный областной лицей</a:t>
            </a:r>
          </a:p>
          <a:p>
            <a:r>
              <a:rPr lang="ru-RU" b="1" dirty="0"/>
              <a:t>Должность</a:t>
            </a:r>
            <a:r>
              <a:rPr lang="en-US" b="1" dirty="0"/>
              <a:t>:</a:t>
            </a:r>
            <a:r>
              <a:rPr lang="ru-RU" b="1" dirty="0"/>
              <a:t> </a:t>
            </a:r>
            <a:r>
              <a:rPr lang="ru-RU" dirty="0"/>
              <a:t>учитель немецкого языка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095695"/>
      </p:ext>
    </p:extLst>
  </p:cSld>
  <p:clrMapOvr>
    <a:masterClrMapping/>
  </p:clrMapOvr>
  <p:transition>
    <p:newsflash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929330"/>
            <a:ext cx="6786610" cy="78581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sz="3600" dirty="0">
                <a:latin typeface="Algerian" pitchFamily="82" charset="0"/>
              </a:rPr>
              <a:t>Naturschutzgebiete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42852"/>
            <a:ext cx="4429156" cy="364333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dirty="0" err="1">
                <a:latin typeface="Bernard MT Condensed" pitchFamily="18" charset="0"/>
              </a:rPr>
              <a:t>Belaweshskaja</a:t>
            </a:r>
            <a:r>
              <a:rPr lang="de-DE" dirty="0">
                <a:latin typeface="Bernard MT Condensed" pitchFamily="18" charset="0"/>
              </a:rPr>
              <a:t> </a:t>
            </a:r>
            <a:r>
              <a:rPr lang="de-DE" dirty="0" err="1">
                <a:latin typeface="Bernard MT Condensed" pitchFamily="18" charset="0"/>
              </a:rPr>
              <a:t>Pustscha</a:t>
            </a:r>
            <a:r>
              <a:rPr lang="de-DE" dirty="0">
                <a:latin typeface="Bernard MT Condensed" pitchFamily="18" charset="0"/>
              </a:rPr>
              <a:t> </a:t>
            </a:r>
            <a:r>
              <a:rPr lang="de-DE" dirty="0"/>
              <a:t>liegt im Südwesten Belarus.1992 wurde dieses Naturschutz</a:t>
            </a:r>
            <a:r>
              <a:rPr lang="ru-RU" dirty="0"/>
              <a:t>-</a:t>
            </a:r>
            <a:r>
              <a:rPr lang="de-DE" dirty="0"/>
              <a:t>gebiet  in die  Liste des Welterbes der Menschheit aufgenommen.</a:t>
            </a:r>
            <a:r>
              <a:rPr lang="ru-RU" dirty="0"/>
              <a:t> </a:t>
            </a:r>
            <a:r>
              <a:rPr lang="de-DE" dirty="0"/>
              <a:t>Die Fläche beträgt etwa 90 Tsd.  ha und ist eine einzig</a:t>
            </a:r>
            <a:r>
              <a:rPr lang="ru-RU" dirty="0"/>
              <a:t>-</a:t>
            </a:r>
            <a:r>
              <a:rPr lang="de-DE" dirty="0"/>
              <a:t>artige   Waldfläche in Europa. Die Misch- und Laubwälder haben mehr als 1000 Eichen im Alter   von 300 bis 700 Jahren, 450-jährige Eschen, 220- jährige Kiefern, 150-jährige Wacholder. Zu  einem der ältesten Tiere der europäischen Fauna gehört der Wisent,</a:t>
            </a:r>
            <a:r>
              <a:rPr lang="ru-RU" dirty="0"/>
              <a:t> </a:t>
            </a:r>
            <a:r>
              <a:rPr lang="de-DE" dirty="0"/>
              <a:t>der in der </a:t>
            </a:r>
            <a:r>
              <a:rPr lang="de-DE" dirty="0" err="1"/>
              <a:t>Belaweshskaja</a:t>
            </a:r>
            <a:r>
              <a:rPr lang="de-DE" dirty="0"/>
              <a:t> </a:t>
            </a:r>
            <a:r>
              <a:rPr lang="de-DE" dirty="0" err="1"/>
              <a:t>Pustscha</a:t>
            </a:r>
            <a:r>
              <a:rPr lang="de-DE" dirty="0"/>
              <a:t> seine Heimat hat und Wahrzeichen von Belarus ist.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260648"/>
            <a:ext cx="4337716" cy="338266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dirty="0">
                <a:latin typeface="Bernard MT Condensed" pitchFamily="18" charset="0"/>
              </a:rPr>
              <a:t>Das Naturschutzgebiet an der </a:t>
            </a:r>
            <a:r>
              <a:rPr lang="de-DE" dirty="0" err="1">
                <a:latin typeface="Bernard MT Condensed" pitchFamily="18" charset="0"/>
              </a:rPr>
              <a:t>Beresina</a:t>
            </a:r>
            <a:r>
              <a:rPr lang="de-DE" dirty="0">
                <a:latin typeface="Bernard MT Condensed" pitchFamily="18" charset="0"/>
              </a:rPr>
              <a:t> </a:t>
            </a:r>
            <a:r>
              <a:rPr lang="de-DE" dirty="0"/>
              <a:t>beträgt fast 80 Hektar.</a:t>
            </a:r>
            <a:r>
              <a:rPr lang="ru-RU" dirty="0"/>
              <a:t> </a:t>
            </a:r>
            <a:r>
              <a:rPr lang="de-DE" dirty="0"/>
              <a:t>Etwa die Hälfte des Gebietes ist von Sümpfen  bedeckt , wo die seltenen Zwergbirken wachsen.</a:t>
            </a:r>
            <a:r>
              <a:rPr lang="ru-RU" dirty="0"/>
              <a:t> </a:t>
            </a:r>
            <a:r>
              <a:rPr lang="de-DE" dirty="0"/>
              <a:t>Das ist ein Relikt der späteren Eiszeit.</a:t>
            </a:r>
            <a:r>
              <a:rPr lang="ru-RU" dirty="0"/>
              <a:t> </a:t>
            </a:r>
            <a:r>
              <a:rPr lang="de-DE" dirty="0"/>
              <a:t>Es gibt hier Biber,</a:t>
            </a:r>
            <a:r>
              <a:rPr lang="ru-RU" dirty="0"/>
              <a:t> </a:t>
            </a:r>
            <a:r>
              <a:rPr lang="de-DE" dirty="0"/>
              <a:t>Nerze,</a:t>
            </a:r>
            <a:r>
              <a:rPr lang="ru-RU" dirty="0"/>
              <a:t> </a:t>
            </a:r>
            <a:r>
              <a:rPr lang="de-DE" dirty="0"/>
              <a:t>Otter.</a:t>
            </a:r>
            <a:r>
              <a:rPr lang="ru-RU" dirty="0"/>
              <a:t> </a:t>
            </a:r>
            <a:r>
              <a:rPr lang="de-DE" dirty="0"/>
              <a:t>Hier kann man den selten Schwarzstorch treffen</a:t>
            </a:r>
            <a:r>
              <a:rPr lang="ru-RU" dirty="0"/>
              <a:t>.</a:t>
            </a:r>
          </a:p>
        </p:txBody>
      </p:sp>
      <p:pic>
        <p:nvPicPr>
          <p:cNvPr id="2051" name="Picture 3" descr="C:\Documents and Settings\User\Мои документы\Мои рисунки\фотография 02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42844" y="3929067"/>
            <a:ext cx="4270342" cy="192882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052" name="Picture 4" descr="C:\Documents and Settings\User\Мои документы\Мои рисунки\фотография 03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572000" y="3357562"/>
            <a:ext cx="4429156" cy="2428891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advTm="3107">
    <p:split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0"/>
            <a:ext cx="6429420" cy="185736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       Administrativ-</a:t>
            </a:r>
            <a:br>
              <a:rPr lang="de-DE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</a:br>
            <a:r>
              <a:rPr lang="de-DE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                          territoriale </a:t>
            </a:r>
            <a:br>
              <a:rPr lang="de-DE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</a:br>
            <a:r>
              <a:rPr lang="de-DE" sz="36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                              Struktur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User\Мои документы\Мои рисунки\фотография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3639" b="3639"/>
          <a:stretch>
            <a:fillRect/>
          </a:stretch>
        </p:blipFill>
        <p:spPr>
          <a:xfrm>
            <a:off x="0" y="1772815"/>
            <a:ext cx="5638799" cy="4827179"/>
          </a:xfrm>
          <a:prstGeom prst="rect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80112" y="1956557"/>
            <a:ext cx="3429000" cy="4643438"/>
          </a:xfrm>
        </p:spPr>
        <p:txBody>
          <a:bodyPr>
            <a:noAutofit/>
          </a:bodyPr>
          <a:lstStyle/>
          <a:p>
            <a:pPr algn="ctr" fontAlgn="auto">
              <a:lnSpc>
                <a:spcPct val="10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Die Republik gliedert  sich in 6 Gebieten mit den Zentren in Minsk , Brest, 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Wizebsk</a:t>
            </a:r>
            <a:r>
              <a:rPr 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Gomel. Grodno, Mogiljow und in 118 Kreisen . Die Republik zählt mehr als 500 Städte mit der Bevölkerungszahl 10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de-DE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000 und mehr Einwohner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de-DE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de-DE" sz="2400" dirty="0"/>
          </a:p>
          <a:p>
            <a:pPr algn="ctr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ransition advTm="2844">
    <p:newsflash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8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358114" cy="78581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sz="44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                  </a:t>
            </a:r>
            <a:br>
              <a:rPr lang="de-DE" sz="44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</a:br>
            <a:r>
              <a:rPr lang="de-DE" sz="44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          B o d e n s c h ä t z e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142984"/>
            <a:ext cx="5900750" cy="250033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Belarus ist ein rohstoffarmes Land. Die geringen Erdölvorkommen, Stein- und Kalisalzen, Phosphoriten, Dolomiten, Eisenerz und Braunkohle bilden die Bodenschätze von Belarus. Groß sind die Vorräte an Torf, </a:t>
            </a:r>
            <a:r>
              <a:rPr lang="de-DE" sz="20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Formsand</a:t>
            </a:r>
            <a:r>
              <a:rPr lang="de-DE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und Sand für die Glasherstellung. Es gibt viele </a:t>
            </a:r>
            <a:r>
              <a:rPr lang="de-DE" sz="2000" b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Minaralwasserquellen</a:t>
            </a:r>
            <a:r>
              <a:rPr lang="de-DE" sz="20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endParaRPr lang="ru-RU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3074" name="Picture 2" descr="C:\Documents and Settings\User\Мои документы\Мои рисунки\Солигорс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3857628"/>
            <a:ext cx="3357586" cy="2714644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929066"/>
            <a:ext cx="400052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1357298"/>
            <a:ext cx="250033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advTm="2694">
    <p:push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358114" cy="78333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dirty="0">
                <a:latin typeface="Algerian" pitchFamily="82" charset="0"/>
              </a:rPr>
              <a:t>     </a:t>
            </a:r>
            <a:r>
              <a:rPr lang="de-DE" sz="4800" cap="none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/>
                <a:latin typeface="Algerian" pitchFamily="82" charset="0"/>
              </a:rPr>
              <a:t>W i r t s c h a f t                                    </a:t>
            </a:r>
            <a:endParaRPr lang="ru-RU" sz="480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28670"/>
            <a:ext cx="8401080" cy="2071702"/>
          </a:xfrm>
          <a:noFill/>
          <a:ln/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dirty="0"/>
              <a:t>In der Vergangenheit war die Republik ein rückständiges Agrarland .  Heute bildet  die Industrie die ökonomische Grundlage von Belarus . </a:t>
            </a:r>
            <a:r>
              <a:rPr lang="de-DE" sz="2000" b="1" dirty="0"/>
              <a:t>Die Kfz-Industrie  </a:t>
            </a:r>
            <a:r>
              <a:rPr lang="de-DE" sz="2000" dirty="0"/>
              <a:t>ist eine der führenden Maschinenbauzweige .  Ihre Werke  produzieren  LKWs  ,   Busse , Trolleybusse ,  Auto- und  </a:t>
            </a:r>
            <a:r>
              <a:rPr lang="de-DE" sz="2000" dirty="0" err="1"/>
              <a:t>Traktorenanhänger</a:t>
            </a:r>
            <a:r>
              <a:rPr lang="de-DE" sz="2000" dirty="0"/>
              <a:t> ,  Fahr- und  Motorräder .   Solche belarussischen  Erzeugnisse  wie chemische Fasern und  Garne , Glas- und </a:t>
            </a:r>
            <a:r>
              <a:rPr lang="de-DE" sz="2000" dirty="0" err="1"/>
              <a:t>Polymerstoffe</a:t>
            </a:r>
            <a:r>
              <a:rPr lang="de-DE" sz="2000" dirty="0"/>
              <a:t> , Düngemittel und Reifen , Lacke und Farben genießen eine hohe Nachfrage und werden in 70 Länder Europas, Amerikas und Asiens exportiert.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b="1" i="1" u="sng" dirty="0"/>
              <a:t>Belarussisches </a:t>
            </a:r>
            <a:r>
              <a:rPr lang="de-DE" sz="2000" b="1" i="1" u="sng" dirty="0" err="1"/>
              <a:t>Metallurgiewerk</a:t>
            </a:r>
            <a:r>
              <a:rPr lang="de-DE" sz="2000" i="1" dirty="0"/>
              <a:t>                               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i="1" dirty="0"/>
              <a:t>                                                            </a:t>
            </a:r>
            <a:r>
              <a:rPr lang="de-DE" sz="2000" b="1" i="1" u="sng" dirty="0"/>
              <a:t>Belarussisches Automobilwerk</a:t>
            </a:r>
            <a:r>
              <a:rPr lang="de-DE" sz="2000" i="1" dirty="0"/>
              <a:t>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i="1" dirty="0"/>
              <a:t>                                                          </a:t>
            </a:r>
            <a:endParaRPr lang="ru-RU" sz="2000" i="1" dirty="0"/>
          </a:p>
        </p:txBody>
      </p:sp>
      <p:pic>
        <p:nvPicPr>
          <p:cNvPr id="2050" name="Picture 2" descr="C:\Documents and Settings\User\Мои документы\Мои рисунки\фотография 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14282" y="3571876"/>
            <a:ext cx="3643338" cy="221457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051" name="Picture 3" descr="C:\Documents and Settings\User\Мои документы\Мои рисунки\фотография 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286124"/>
            <a:ext cx="4357718" cy="263366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custDataLst>
      <p:tags r:id="rId1"/>
    </p:custDataLst>
  </p:cSld>
  <p:clrMapOvr>
    <a:masterClrMapping/>
  </p:clrMapOvr>
  <p:transition advTm="3306">
    <p:diamond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6829444" cy="78333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dirty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de-DE" sz="4800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lgerian" pitchFamily="82" charset="0"/>
              </a:rPr>
              <a:t>Landwirtschaft </a:t>
            </a:r>
            <a:endParaRPr lang="ru-RU" sz="4800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285860"/>
            <a:ext cx="8186766" cy="214314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400" dirty="0"/>
              <a:t>In der Landwirtschaft gedeihen vor allem Kartoffeln und Flachs. Daneben werden Roggen, Gerste und Futtergetreide angebaut. Landwirtschaftliche Großbetriebe betreiben Rinder-,  Schweinezucht und Milchproduktion. Von Bedeutung sind der Abbau von Torf und die Forstwirtschaft in den Waldgebieten.</a:t>
            </a:r>
            <a:endParaRPr lang="ru-RU" sz="2400" dirty="0"/>
          </a:p>
        </p:txBody>
      </p:sp>
      <p:pic>
        <p:nvPicPr>
          <p:cNvPr id="4098" name="Picture 2" descr="C:\Documents and Settings\User\Мои документы\Мои рисунки\фотография 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7158" y="3714752"/>
            <a:ext cx="8153400" cy="292895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advTm="1693">
    <p:wheel spokes="8"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5329246" cy="71189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dirty="0">
                <a:ln/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accent1">
                      <a:lumMod val="5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</a:t>
            </a:r>
            <a:r>
              <a:rPr lang="de-DE" sz="4800" dirty="0">
                <a:ln/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accent1">
                      <a:lumMod val="5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K u l t u r </a:t>
            </a:r>
            <a:endParaRPr lang="ru-RU" sz="4800" dirty="0">
              <a:ln/>
              <a:solidFill>
                <a:schemeClr val="accent1"/>
              </a:solidFill>
              <a:effectLst>
                <a:outerShdw blurRad="50800" dist="50800" dir="5400000" algn="ctr" rotWithShape="0">
                  <a:schemeClr val="accent1">
                    <a:lumMod val="5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28670"/>
            <a:ext cx="8258204" cy="2214578"/>
          </a:xfr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dirty="0"/>
              <a:t>Weißrussland hat ein reiches kulturelles Erbe . Dazu gehören bedeutende Schlösser im Westen des Landes wie das Schloss Mir und barocke Kirchengebäude. Als UNESCO-Weltkulturerbe zählt man neben dem Schloss Mir der Struve-Bogen und die Residenz der Familie </a:t>
            </a:r>
            <a:r>
              <a:rPr lang="de-DE" sz="2000" dirty="0" err="1"/>
              <a:t>Radiwill</a:t>
            </a:r>
            <a:r>
              <a:rPr lang="de-DE" sz="2000" dirty="0"/>
              <a:t> in </a:t>
            </a:r>
            <a:r>
              <a:rPr lang="de-DE" sz="2000" dirty="0" err="1"/>
              <a:t>Njaswish</a:t>
            </a:r>
            <a:r>
              <a:rPr lang="de-DE" sz="2000" dirty="0"/>
              <a:t>. Hinzu kommt eine reiche Volkskultur. Die Republik Belarus hat über 30 Hochschulen, viele Theater, große Bibliotheken, schöne Museen und andere Kulturstätten.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>
              <a:latin typeface="Algerian" pitchFamily="82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>
              <a:latin typeface="Algerian" pitchFamily="82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>
              <a:latin typeface="Algerian" pitchFamily="82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>
              <a:latin typeface="Algerian" pitchFamily="82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>
              <a:latin typeface="Algerian" pitchFamily="82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>
              <a:latin typeface="Algerian" pitchFamily="82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>
              <a:latin typeface="Algerian" pitchFamily="82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dirty="0">
                <a:latin typeface="Algerian" pitchFamily="82" charset="0"/>
              </a:rPr>
              <a:t>Russisch- orthodoxe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dirty="0">
                <a:latin typeface="Algerian" pitchFamily="82" charset="0"/>
              </a:rPr>
              <a:t>Kirche in Brest.                                           Das schloss  mir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sz="2000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3500438"/>
            <a:ext cx="3786214" cy="2428892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7" name="Picture 3" descr="D:\Беларусь\Belarus\pic\012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357562"/>
            <a:ext cx="4929222" cy="2786082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advTm="1910">
    <p:newsflash/>
    <p:sndAc>
      <p:stSnd>
        <p:snd r:embed="rId2" name="chimes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8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8219340" cy="127446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sz="4800" dirty="0">
                <a:latin typeface="Algerian" pitchFamily="82" charset="0"/>
              </a:rPr>
              <a:t>  SEHENSWÜRDIGKEITEN  </a:t>
            </a:r>
            <a:endParaRPr lang="ru-RU" sz="4800" dirty="0"/>
          </a:p>
        </p:txBody>
      </p:sp>
      <p:pic>
        <p:nvPicPr>
          <p:cNvPr id="7170" name="Picture 2" descr="C:\Documents and Settings\User\Мои документы\Мои рисунки\фотография 0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5721" y="1524000"/>
            <a:ext cx="4214841" cy="466407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22534" name="Содержимое 10"/>
          <p:cNvSpPr>
            <a:spLocks noGrp="1"/>
          </p:cNvSpPr>
          <p:nvPr>
            <p:ph sz="half" idx="2"/>
          </p:nvPr>
        </p:nvSpPr>
        <p:spPr>
          <a:xfrm>
            <a:off x="5276850" y="1524000"/>
            <a:ext cx="3657600" cy="4664075"/>
          </a:xfrm>
        </p:spPr>
        <p:txBody>
          <a:bodyPr/>
          <a:lstStyle/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pPr>
              <a:buFont typeface="Wingdings" pitchFamily="2" charset="2"/>
              <a:buChar char="v"/>
            </a:pPr>
            <a:r>
              <a:rPr lang="de-DE">
                <a:latin typeface="Algerian" pitchFamily="82" charset="0"/>
              </a:rPr>
              <a:t>MINSK</a:t>
            </a:r>
          </a:p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214422"/>
            <a:ext cx="406717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286256"/>
            <a:ext cx="4067175" cy="211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advTm="1573">
    <p:wheel spokes="8"/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572140"/>
            <a:ext cx="7643866" cy="92869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cap="all" dirty="0">
                <a:ln w="0"/>
                <a:solidFill>
                  <a:schemeClr val="accent5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Algerian" pitchFamily="82" charset="0"/>
              </a:rPr>
              <a:t>Die Hauptstadt  Minsk</a:t>
            </a:r>
            <a:endParaRPr lang="ru-RU" cap="all" dirty="0">
              <a:ln w="0"/>
              <a:solidFill>
                <a:schemeClr val="accent5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i="1" dirty="0"/>
              <a:t>Der Platz des Sieges mit dem Siegesdenkmal</a:t>
            </a:r>
            <a:endParaRPr lang="ru-RU" sz="20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000" i="1" dirty="0"/>
              <a:t>       Die Nationalbibliothek</a:t>
            </a:r>
            <a:endParaRPr lang="ru-RU" sz="2000" i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596" y="1428736"/>
            <a:ext cx="3357586" cy="3929090"/>
          </a:xfrm>
          <a:ln w="9525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64075" y="1512925"/>
            <a:ext cx="4022725" cy="3028875"/>
          </a:xfrm>
          <a:ln w="9525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advTm="1848">
    <p:cover dir="r"/>
    <p:sndAc>
      <p:stSnd>
        <p:snd r:embed="rId2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C000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433654" cy="121444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sz="4800" dirty="0" err="1">
                <a:latin typeface="Algerian" pitchFamily="82" charset="0"/>
              </a:rPr>
              <a:t>WEIßRUSSLAND</a:t>
            </a:r>
            <a:r>
              <a:rPr lang="de-DE" sz="4800" dirty="0">
                <a:latin typeface="Algerian" pitchFamily="82" charset="0"/>
              </a:rPr>
              <a:t>  IN  BILDERN</a:t>
            </a:r>
            <a:endParaRPr lang="ru-RU" sz="4800" dirty="0"/>
          </a:p>
        </p:txBody>
      </p:sp>
      <p:pic>
        <p:nvPicPr>
          <p:cNvPr id="1026" name="Picture 2" descr="D:\Беларусь\Фото для презентации\фотография 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48" y="1428736"/>
            <a:ext cx="3643338" cy="2643206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7" name="Picture 3" descr="D:\Беларусь\Фото для презентации\ПРИРОД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714876" y="1142984"/>
            <a:ext cx="4000528" cy="3000396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4583" name="Picture 4" descr="D:\Беларусь\Фото для презентации\фотография 00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79" y="3964794"/>
            <a:ext cx="35718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D:\Беларусь\Фото для презентации\фотография 02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561" y="4071942"/>
            <a:ext cx="4026668" cy="250033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advTm="2082">
    <p:randomBar dir="vert"/>
    <p:sndAc>
      <p:stSnd>
        <p:snd r:embed="rId2" name="chimes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000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5900750" cy="114300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sz="4000" dirty="0" err="1">
                <a:latin typeface="Algerian" pitchFamily="82" charset="0"/>
                <a:cs typeface="Arial" pitchFamily="34" charset="0"/>
              </a:rPr>
              <a:t>WEIßrussland</a:t>
            </a:r>
            <a:r>
              <a:rPr lang="de-DE" sz="4000" dirty="0">
                <a:latin typeface="Algerian" pitchFamily="82" charset="0"/>
              </a:rPr>
              <a:t> </a:t>
            </a:r>
            <a:r>
              <a:rPr lang="de-DE" sz="4000" dirty="0">
                <a:latin typeface="Bodoni MT" pitchFamily="18" charset="0"/>
              </a:rPr>
              <a:t>  </a:t>
            </a:r>
            <a:r>
              <a:rPr lang="de-DE" dirty="0"/>
              <a:t>    in</a:t>
            </a:r>
            <a:br>
              <a:rPr lang="de-DE" dirty="0"/>
            </a:br>
            <a:r>
              <a:rPr lang="de-DE" dirty="0"/>
              <a:t>                                                 </a:t>
            </a:r>
            <a:r>
              <a:rPr lang="de-DE" dirty="0" err="1"/>
              <a:t>bildern</a:t>
            </a:r>
            <a:br>
              <a:rPr lang="de-DE" dirty="0"/>
            </a:br>
            <a:endParaRPr lang="ru-RU" dirty="0"/>
          </a:p>
        </p:txBody>
      </p:sp>
      <p:sp>
        <p:nvSpPr>
          <p:cNvPr id="25605" name="Текст 2"/>
          <p:cNvSpPr>
            <a:spLocks noGrp="1"/>
          </p:cNvSpPr>
          <p:nvPr>
            <p:ph type="body" idx="2"/>
          </p:nvPr>
        </p:nvSpPr>
        <p:spPr>
          <a:xfrm>
            <a:off x="457200" y="1406525"/>
            <a:ext cx="3810000" cy="698500"/>
          </a:xfrm>
        </p:spPr>
        <p:txBody>
          <a:bodyPr/>
          <a:lstStyle/>
          <a:p>
            <a:pPr marL="44450">
              <a:spcBef>
                <a:spcPct val="0"/>
              </a:spcBef>
            </a:pPr>
            <a:endParaRPr lang="ru-RU"/>
          </a:p>
        </p:txBody>
      </p:sp>
      <p:pic>
        <p:nvPicPr>
          <p:cNvPr id="2050" name="Picture 2" descr="D:\Беларусь\Фото для презентации\фотография 0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928926" y="1285860"/>
            <a:ext cx="3357586" cy="5214974"/>
          </a:xfrm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1" name="Picture 3" descr="D:\Беларусь\Фото для презентации\фотография 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9" y="214290"/>
            <a:ext cx="2571768" cy="307183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786190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3714752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357298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advTm="1999">
    <p:cover dir="ld"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25" y="0"/>
            <a:ext cx="6786563" cy="25717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br>
              <a:rPr lang="de-DE" dirty="0">
                <a:solidFill>
                  <a:schemeClr val="tx2">
                    <a:satMod val="130000"/>
                  </a:schemeClr>
                </a:solidFill>
              </a:rPr>
            </a:br>
            <a:br>
              <a:rPr lang="de-DE" dirty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500306"/>
            <a:ext cx="7786742" cy="385765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de-DE" dirty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2800" b="1" u="sng" dirty="0"/>
              <a:t>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3000" b="1" dirty="0"/>
              <a:t>           FLAGGE                         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de-DE" sz="3000" b="1" dirty="0"/>
              <a:t>                                                 WAPPEN</a:t>
            </a:r>
            <a:endParaRPr lang="ru-RU" sz="3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14290"/>
            <a:ext cx="8072494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rint MT Shadow" pitchFamily="82" charset="0"/>
              </a:rPr>
              <a:t>Republik Belarus</a:t>
            </a:r>
            <a:br>
              <a:rPr lang="de-DE" sz="60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rint MT Shadow" pitchFamily="82" charset="0"/>
              </a:rPr>
            </a:br>
            <a:r>
              <a:rPr lang="de-DE" sz="60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rint MT Shadow" pitchFamily="82" charset="0"/>
              </a:rPr>
              <a:t>Republik Weißrussland     </a:t>
            </a:r>
            <a:endParaRPr lang="ru-RU" sz="6000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927" y="2636912"/>
            <a:ext cx="4033707" cy="2592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6932" y="2485740"/>
            <a:ext cx="3103500" cy="3103500"/>
          </a:xfrm>
          <a:prstGeom prst="rect">
            <a:avLst/>
          </a:prstGeom>
        </p:spPr>
      </p:pic>
    </p:spTree>
  </p:cSld>
  <p:clrMapOvr>
    <a:masterClrMapping/>
  </p:clrMapOvr>
  <p:transition advTm="3448">
    <p:push dir="u"/>
    <p:sndAc>
      <p:stSnd>
        <p:snd r:embed="rId3" name="chimes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C000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5286412" cy="114300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sz="6000" dirty="0">
                <a:latin typeface="Algerian" pitchFamily="82" charset="0"/>
              </a:rPr>
              <a:t>VOLKSMOTIVE</a:t>
            </a:r>
            <a:endParaRPr lang="ru-RU" sz="6000" dirty="0"/>
          </a:p>
        </p:txBody>
      </p:sp>
      <p:pic>
        <p:nvPicPr>
          <p:cNvPr id="3074" name="Picture 2" descr="D:\Беларусь\Фото для презентации\фотография 0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596" y="1357298"/>
            <a:ext cx="4664104" cy="2643206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6630" name="Picture 3" descr="D:\Беларусь\Фото для презентации\фотография 0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643563" y="285750"/>
            <a:ext cx="3322637" cy="5929313"/>
          </a:xfrm>
          <a:noFill/>
        </p:spPr>
      </p:pic>
      <p:pic>
        <p:nvPicPr>
          <p:cNvPr id="26631" name="Picture 5" descr="D:\Беларусь\Фото для презентации\НАЦ.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7750" y="4429125"/>
            <a:ext cx="3952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144">
    <p:cover dir="u"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51100"/>
            <a:ext cx="7716806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       </a:t>
            </a:r>
            <a:r>
              <a:rPr lang="de-DE" sz="51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Kurz  über  Belarus</a:t>
            </a:r>
            <a:endParaRPr lang="ru-RU" sz="51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30641"/>
              </p:ext>
            </p:extLst>
          </p:nvPr>
        </p:nvGraphicFramePr>
        <p:xfrm>
          <a:off x="1043608" y="1394098"/>
          <a:ext cx="7741594" cy="53880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7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3231">
                <a:tc>
                  <a:txBody>
                    <a:bodyPr/>
                    <a:lstStyle/>
                    <a:p>
                      <a:r>
                        <a:rPr lang="de-DE" sz="3200" dirty="0"/>
                        <a:t>            Amtssprache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200" i="1" dirty="0"/>
                    </a:p>
                    <a:p>
                      <a:r>
                        <a:rPr lang="de-DE" sz="3200" i="1" dirty="0"/>
                        <a:t>Weißrussisch, Russisch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080">
                <a:tc>
                  <a:txBody>
                    <a:bodyPr/>
                    <a:lstStyle/>
                    <a:p>
                      <a:r>
                        <a:rPr lang="de-DE" sz="3200" dirty="0"/>
                        <a:t>Hauptstadt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200" dirty="0"/>
                        <a:t>Minsk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080">
                <a:tc>
                  <a:txBody>
                    <a:bodyPr/>
                    <a:lstStyle/>
                    <a:p>
                      <a:r>
                        <a:rPr lang="de-DE" sz="3200" dirty="0"/>
                        <a:t>Staatsform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200" dirty="0"/>
                        <a:t>Präsidialrepublik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080">
                <a:tc>
                  <a:txBody>
                    <a:bodyPr/>
                    <a:lstStyle/>
                    <a:p>
                      <a:r>
                        <a:rPr lang="de-DE" sz="3200" dirty="0"/>
                        <a:t>Fläche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200" dirty="0"/>
                        <a:t>207.595Qu.</a:t>
                      </a:r>
                      <a:r>
                        <a:rPr lang="de-DE" sz="3200" baseline="0" dirty="0"/>
                        <a:t>  km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7080">
                <a:tc>
                  <a:txBody>
                    <a:bodyPr/>
                    <a:lstStyle/>
                    <a:p>
                      <a:r>
                        <a:rPr lang="de-DE" sz="3200" dirty="0"/>
                        <a:t>Einwohnerzahl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3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9.498 700</a:t>
                      </a:r>
                      <a:endParaRPr kumimoji="0" lang="ru-RU" sz="3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5276">
                <a:tc>
                  <a:txBody>
                    <a:bodyPr/>
                    <a:lstStyle/>
                    <a:p>
                      <a:r>
                        <a:rPr lang="de-DE" sz="3200" dirty="0"/>
                        <a:t>Bevölkerungsdichte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200" dirty="0"/>
                        <a:t>45,8 Einwohner</a:t>
                      </a:r>
                      <a:r>
                        <a:rPr lang="de-DE" sz="3200" baseline="0" dirty="0"/>
                        <a:t> pro </a:t>
                      </a:r>
                      <a:r>
                        <a:rPr lang="de-DE" sz="3200" baseline="0" dirty="0" err="1">
                          <a:ln>
                            <a:gradFill>
                              <a:gsLst>
                                <a:gs pos="0">
                                  <a:schemeClr val="accent1">
                                    <a:tint val="66000"/>
                                    <a:satMod val="160000"/>
                                  </a:schemeClr>
                                </a:gs>
                                <a:gs pos="50000">
                                  <a:schemeClr val="accent1">
                                    <a:tint val="44500"/>
                                    <a:satMod val="160000"/>
                                  </a:schemeClr>
                                </a:gs>
                                <a:gs pos="100000">
                                  <a:schemeClr val="accent1">
                                    <a:tint val="23500"/>
                                    <a:satMod val="160000"/>
                                  </a:schemeClr>
                                </a:gs>
                              </a:gsLst>
                              <a:lin ang="5400000" scaled="0"/>
                            </a:gradFill>
                          </a:ln>
                        </a:rPr>
                        <a:t>Qu</a:t>
                      </a:r>
                      <a:r>
                        <a:rPr lang="de-DE" sz="3200" baseline="0" dirty="0"/>
                        <a:t>. km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2189">
    <p:push dir="d"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500570"/>
            <a:ext cx="8786874" cy="221457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Belarus lagert sich im östlichen Teil des europäischen Festlandes. Im Norden und im Osten grenzt sie an Russland, im Südosten an die Ukraine, im Westen - an Polen und im Nordwesten – an Litauen und Lettland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45" name="Текст 2"/>
          <p:cNvSpPr>
            <a:spLocks noGrp="1"/>
          </p:cNvSpPr>
          <p:nvPr>
            <p:ph type="body" idx="1"/>
          </p:nvPr>
        </p:nvSpPr>
        <p:spPr>
          <a:xfrm>
            <a:off x="457200" y="328613"/>
            <a:ext cx="4022725" cy="639762"/>
          </a:xfrm>
        </p:spPr>
        <p:txBody>
          <a:bodyPr/>
          <a:lstStyle/>
          <a:p>
            <a:pPr marL="63500"/>
            <a:endParaRPr lang="ru-RU"/>
          </a:p>
        </p:txBody>
      </p:sp>
      <p:sp>
        <p:nvSpPr>
          <p:cNvPr id="10246" name="Текст 3"/>
          <p:cNvSpPr>
            <a:spLocks noGrp="1"/>
          </p:cNvSpPr>
          <p:nvPr>
            <p:ph type="body" sz="half" idx="3"/>
          </p:nvPr>
        </p:nvSpPr>
        <p:spPr>
          <a:xfrm>
            <a:off x="4664075" y="328613"/>
            <a:ext cx="4022725" cy="639762"/>
          </a:xfrm>
        </p:spPr>
        <p:txBody>
          <a:bodyPr/>
          <a:lstStyle/>
          <a:p>
            <a:pPr marL="63500"/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42844" y="214290"/>
            <a:ext cx="4357718" cy="4143404"/>
          </a:xfrm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714876" y="214290"/>
            <a:ext cx="4214842" cy="4143404"/>
          </a:xfrm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 advTm="2728">
    <p:push dir="u"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sz="5400" dirty="0">
                <a:latin typeface="Algerian" pitchFamily="82" charset="0"/>
              </a:rPr>
              <a:t>     Landesgebiet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83464" algn="ctr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de-DE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Die Fläche 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der Republik beträgt etwa 207,6 Tsd. </a:t>
            </a:r>
            <a:r>
              <a:rPr lang="de-DE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km</a:t>
            </a:r>
            <a:r>
              <a:rPr lang="de-DE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Die Gesamtlänge 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vom Norden nach Süden – 560 km und vom Osten nach Westen – 650 km . </a:t>
            </a:r>
            <a:r>
              <a:rPr lang="de-DE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Abstand 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von der Hauptstadt ,Minsk</a:t>
            </a:r>
            <a:r>
              <a:rPr lang="de-DE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bis Berlin 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1060km.Unter den europäischen Staaten ist Weißrussland flächenmäßig an </a:t>
            </a:r>
            <a:r>
              <a:rPr lang="de-DE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der13. Stelle </a:t>
            </a:r>
            <a:r>
              <a:rPr lang="de-DE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und somit der Binnenstaat, der vollständig in Europa liegt.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 advTm="2319">
    <p:push dir="u"/>
    <p:sndAc>
      <p:stSnd>
        <p:snd r:embed="rId3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sz="5400" dirty="0">
                <a:latin typeface="Algerian" pitchFamily="82" charset="0"/>
              </a:rPr>
              <a:t>     Bevölkerung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de-DE" dirty="0"/>
              <a:t>Die Bevölkerungszahl der RB beträgt etwa 9,8 </a:t>
            </a:r>
            <a:r>
              <a:rPr lang="de-DE" dirty="0" err="1"/>
              <a:t>Mio</a:t>
            </a:r>
            <a:r>
              <a:rPr lang="de-DE" dirty="0"/>
              <a:t> </a:t>
            </a:r>
            <a:r>
              <a:rPr lang="de-DE" dirty="0" err="1"/>
              <a:t>Einwohner,darunter</a:t>
            </a:r>
            <a:r>
              <a:rPr lang="de-DE" dirty="0"/>
              <a:t> 4,3 </a:t>
            </a:r>
            <a:r>
              <a:rPr lang="de-DE" dirty="0" err="1"/>
              <a:t>Mio</a:t>
            </a:r>
            <a:r>
              <a:rPr lang="de-DE" dirty="0"/>
              <a:t> Menschen sind in der Volkswirtschaft beschäftigt . In den Städten wohnt fast 68% der Bevölkerung, auf dem Lande-32%.	In dem multiethnischen und multikonfessionellen Land leben Vertreter von mehr als 100 Nationalitäten und vieler Religionen zusammen.	</a:t>
            </a:r>
            <a:endParaRPr lang="ru-RU" dirty="0"/>
          </a:p>
        </p:txBody>
      </p:sp>
    </p:spTree>
  </p:cSld>
  <p:clrMapOvr>
    <a:masterClrMapping/>
  </p:clrMapOvr>
  <p:transition spd="slow" advTm="1457">
    <p:push dir="u"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sz="6600" dirty="0">
                <a:latin typeface="Algerian" pitchFamily="82" charset="0"/>
              </a:rPr>
              <a:t>       Natur</a:t>
            </a:r>
            <a:endParaRPr lang="ru-RU" sz="6600" dirty="0"/>
          </a:p>
        </p:txBody>
      </p:sp>
      <p:pic>
        <p:nvPicPr>
          <p:cNvPr id="5123" name="Picture 3" descr="C:\Documents and Settings\User\Мои документы\Мои рисунки\фотография 0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57860" y="1357297"/>
            <a:ext cx="4000528" cy="257176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42611" y="1285860"/>
            <a:ext cx="3881099" cy="2791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26223" y="3929065"/>
            <a:ext cx="3931564" cy="292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122" name="Picture 2" descr="C:\Documents and Settings\User\Мои документы\Мои рисунки\фотография 01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53059" y="3960392"/>
            <a:ext cx="4171469" cy="3065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738">
        <p:cut/>
        <p:sndAc>
          <p:stSnd>
            <p:snd r:embed="rId2" name="chimes.wav"/>
          </p:stSnd>
        </p:sndAc>
      </p:transition>
    </mc:Choice>
    <mc:Fallback>
      <p:transition advTm="3738">
        <p:cut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7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10001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sz="5400" dirty="0">
                <a:solidFill>
                  <a:schemeClr val="accent1">
                    <a:lumMod val="75000"/>
                  </a:schemeClr>
                </a:solidFill>
                <a:latin typeface="Algerian" pitchFamily="82" charset="0"/>
              </a:rPr>
              <a:t>           Natur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1214422"/>
            <a:ext cx="4377258" cy="550072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de-DE" dirty="0"/>
              <a:t> </a:t>
            </a:r>
            <a:r>
              <a:rPr lang="de-DE" sz="2900" b="1" i="1" dirty="0"/>
              <a:t>Das Klima </a:t>
            </a:r>
            <a:r>
              <a:rPr lang="de-DE" sz="2900" dirty="0"/>
              <a:t>ist </a:t>
            </a:r>
            <a:r>
              <a:rPr lang="de-DE" sz="2900" dirty="0" err="1"/>
              <a:t>gemäßig</a:t>
            </a:r>
            <a:r>
              <a:rPr lang="de-DE" sz="2900" dirty="0"/>
              <a:t>-kontinental. Mitteltemperatur des Januars beträgt : -5-7Grad ,des Julis: +17,+18 Grad.     </a:t>
            </a:r>
          </a:p>
          <a:p>
            <a:pPr marL="365760" indent="-283464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de-DE" sz="2900" dirty="0"/>
              <a:t>Weißrussland liegt in der Osteuropäischen </a:t>
            </a:r>
            <a:r>
              <a:rPr lang="de-DE" sz="2900" dirty="0" err="1"/>
              <a:t>Ebene.Im</a:t>
            </a:r>
            <a:r>
              <a:rPr lang="de-DE" sz="2900" dirty="0"/>
              <a:t> Süden liegen </a:t>
            </a:r>
            <a:r>
              <a:rPr lang="de-DE" sz="2900" b="1" i="1" dirty="0" err="1"/>
              <a:t>diePolesje</a:t>
            </a:r>
            <a:r>
              <a:rPr lang="de-DE" sz="2900" dirty="0"/>
              <a:t>-</a:t>
            </a:r>
            <a:r>
              <a:rPr lang="de-DE" sz="2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Sümpfe</a:t>
            </a:r>
            <a:r>
              <a:rPr lang="de-DE" sz="2900" dirty="0"/>
              <a:t> . 30 % des Landes sind </a:t>
            </a:r>
            <a:r>
              <a:rPr lang="de-DE" sz="2900" b="1" dirty="0"/>
              <a:t>bewaldet.</a:t>
            </a:r>
            <a:r>
              <a:rPr lang="de-DE" sz="2900" dirty="0"/>
              <a:t> In den Wäldern leben Hirsche, Wisente (Europäisches Bison), Wildschweine, Rehe, Elche, Bären, Wölfe, Dachse, Füchse und Eichhörnchen . </a:t>
            </a:r>
            <a:r>
              <a:rPr lang="de-DE" sz="2900" b="1" dirty="0"/>
              <a:t>Die höchste Erhebung</a:t>
            </a:r>
            <a:r>
              <a:rPr lang="de-DE" sz="2900" dirty="0"/>
              <a:t> ist der </a:t>
            </a:r>
            <a:r>
              <a:rPr lang="de-DE" sz="2900" dirty="0" err="1"/>
              <a:t>Dsjarshinsker</a:t>
            </a:r>
            <a:r>
              <a:rPr lang="de-DE" sz="2900" dirty="0"/>
              <a:t> Berg (345 m) im Weißrussischen Höhenrücken, die tiefsten Flussniederungen liegen etwa 50 Meter über dem Meer.</a:t>
            </a:r>
          </a:p>
          <a:p>
            <a:pPr marL="365760" indent="-283464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de-DE" sz="2900" b="1" dirty="0"/>
              <a:t>Die größten Flüsse </a:t>
            </a:r>
            <a:r>
              <a:rPr lang="de-DE" sz="2900" dirty="0"/>
              <a:t>von Belarus sind </a:t>
            </a:r>
            <a:r>
              <a:rPr lang="de-DE" sz="2900" dirty="0" err="1"/>
              <a:t>Dnepr</a:t>
            </a:r>
            <a:r>
              <a:rPr lang="de-DE" sz="2900" dirty="0"/>
              <a:t>, </a:t>
            </a:r>
            <a:r>
              <a:rPr lang="de-DE" sz="2900" dirty="0" err="1"/>
              <a:t>Beresina</a:t>
            </a:r>
            <a:r>
              <a:rPr lang="de-DE" sz="2900" dirty="0"/>
              <a:t>, </a:t>
            </a:r>
            <a:r>
              <a:rPr lang="de-DE" sz="2900" dirty="0" err="1"/>
              <a:t>Prypjat</a:t>
            </a:r>
            <a:r>
              <a:rPr lang="de-DE" sz="2900" dirty="0"/>
              <a:t> und </a:t>
            </a:r>
            <a:r>
              <a:rPr lang="de-DE" sz="2900" dirty="0" err="1"/>
              <a:t>Njoman</a:t>
            </a:r>
            <a:r>
              <a:rPr lang="de-DE" sz="2900" b="1" dirty="0"/>
              <a:t>. Der größter See </a:t>
            </a:r>
            <a:r>
              <a:rPr lang="de-DE" sz="2900" dirty="0"/>
              <a:t>ist der </a:t>
            </a:r>
            <a:r>
              <a:rPr lang="de-DE" sz="2900" dirty="0" err="1"/>
              <a:t>Narotsch</a:t>
            </a:r>
            <a:r>
              <a:rPr lang="de-DE" sz="2900" dirty="0"/>
              <a:t>-See im Norden des Landes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400" dirty="0"/>
          </a:p>
        </p:txBody>
      </p:sp>
      <p:pic>
        <p:nvPicPr>
          <p:cNvPr id="6146" name="Picture 2" descr="C:\Documents and Settings\User\Мои документы\Мои рисунки\фотография 0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76850" y="1071546"/>
            <a:ext cx="3657600" cy="2643207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147" name="Picture 3" descr="C:\Documents and Settings\User\Мои документы\Мои рисунки\фотография 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643314"/>
            <a:ext cx="2714644" cy="307183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advTm="3605">
    <p:strips dir="ld"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100013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de-DE" sz="5400" dirty="0">
                <a:latin typeface="Algerian" pitchFamily="82" charset="0"/>
              </a:rPr>
              <a:t>        NATURSCHUTZ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1000108"/>
            <a:ext cx="3934220" cy="2643206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de-DE" sz="1850" dirty="0"/>
              <a:t>Auf dem Territorium von Belarus wurden staatliche Naturschutzgebiete eingerichtet : der Nationalpark </a:t>
            </a:r>
            <a:r>
              <a:rPr lang="de-DE" sz="1850" dirty="0" err="1"/>
              <a:t>Beloweshskaja</a:t>
            </a:r>
            <a:r>
              <a:rPr lang="de-DE" sz="1850" dirty="0"/>
              <a:t> </a:t>
            </a:r>
            <a:r>
              <a:rPr lang="de-DE" sz="1850" dirty="0" err="1"/>
              <a:t>Pustscha</a:t>
            </a:r>
            <a:r>
              <a:rPr lang="de-DE" sz="1850" dirty="0"/>
              <a:t> , das Staatliche </a:t>
            </a:r>
            <a:r>
              <a:rPr lang="de-DE" sz="1850" dirty="0" err="1"/>
              <a:t>Beresina</a:t>
            </a:r>
            <a:r>
              <a:rPr lang="de-DE" sz="1850" dirty="0"/>
              <a:t>-Biosphären – Schutzgebiet , das </a:t>
            </a:r>
            <a:r>
              <a:rPr lang="de-DE" sz="1850" dirty="0" err="1"/>
              <a:t>Pripjat</a:t>
            </a:r>
            <a:r>
              <a:rPr lang="de-DE" sz="1850" dirty="0"/>
              <a:t>- Landschafts- und Gewässer-Schutzgebiet</a:t>
            </a:r>
            <a:endParaRPr lang="ru-RU" sz="185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928670"/>
            <a:ext cx="3657600" cy="314327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de-DE" sz="1800" dirty="0"/>
              <a:t>Einer der malerischen Orte von Belarus ist der </a:t>
            </a:r>
            <a:r>
              <a:rPr lang="de-DE" sz="1800" dirty="0" err="1">
                <a:latin typeface="Bernard MT Condensed" pitchFamily="18" charset="0"/>
              </a:rPr>
              <a:t>Nationalpark“Braslau</a:t>
            </a:r>
            <a:r>
              <a:rPr lang="de-DE" sz="1800" dirty="0">
                <a:latin typeface="Bernard MT Condensed" pitchFamily="18" charset="0"/>
              </a:rPr>
              <a:t>-Seen“. </a:t>
            </a:r>
            <a:r>
              <a:rPr lang="de-DE" sz="1800" dirty="0"/>
              <a:t>Seine Fläche beträgt 70 </a:t>
            </a:r>
            <a:r>
              <a:rPr lang="de-DE" sz="1800" dirty="0" err="1"/>
              <a:t>Tsd</a:t>
            </a:r>
            <a:r>
              <a:rPr lang="de-DE" sz="1800" dirty="0"/>
              <a:t> </a:t>
            </a:r>
            <a:r>
              <a:rPr lang="de-DE" sz="1800" dirty="0" err="1"/>
              <a:t>ha.Die</a:t>
            </a:r>
            <a:r>
              <a:rPr lang="de-DE" sz="1800" dirty="0"/>
              <a:t> Wasserfläche der Seen beträgt 183km.Die Pflanzenwelt der Region besteht aus mehr als 800 </a:t>
            </a:r>
            <a:r>
              <a:rPr lang="de-DE" sz="1800" dirty="0" err="1"/>
              <a:t>Pflanzenarten,etwa</a:t>
            </a:r>
            <a:r>
              <a:rPr lang="de-DE" sz="1800" dirty="0"/>
              <a:t> 20 davon sind seltene </a:t>
            </a:r>
            <a:r>
              <a:rPr lang="de-DE" sz="1800" dirty="0" err="1"/>
              <a:t>Arten.In</a:t>
            </a:r>
            <a:r>
              <a:rPr lang="de-DE" sz="1800" dirty="0"/>
              <a:t> den Seen leben 30 Fischarten.</a:t>
            </a:r>
          </a:p>
        </p:txBody>
      </p:sp>
      <p:pic>
        <p:nvPicPr>
          <p:cNvPr id="1026" name="Picture 2" descr="C:\Documents and Settings\User\Мои документы\Мои рисунки\фотография 0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643314"/>
            <a:ext cx="3643337" cy="290353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8" name="Picture 4" descr="C:\Documents and Settings\User\Мои документы\Мои рисунки\фотография 0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1" y="4174360"/>
            <a:ext cx="4286250" cy="239791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advTm="2057">
    <p:split orient="vert" dir="in"/>
    <p:sndAc>
      <p:stSnd>
        <p:snd r:embed="rId2" name="chimes.wav"/>
      </p:stSnd>
    </p:sndAc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1834</TotalTime>
  <Words>817</Words>
  <Application>Microsoft Office PowerPoint</Application>
  <PresentationFormat>Экран (4:3)</PresentationFormat>
  <Paragraphs>95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Algerian</vt:lpstr>
      <vt:lpstr>Arial</vt:lpstr>
      <vt:lpstr>Bernard MT Condensed</vt:lpstr>
      <vt:lpstr>Bodoni MT</vt:lpstr>
      <vt:lpstr>Calibri</vt:lpstr>
      <vt:lpstr>Corbel</vt:lpstr>
      <vt:lpstr>Gill Sans MT</vt:lpstr>
      <vt:lpstr>Imprint MT Shadow</vt:lpstr>
      <vt:lpstr>Verdana</vt:lpstr>
      <vt:lpstr>Wingdings</vt:lpstr>
      <vt:lpstr>Wingdings 2</vt:lpstr>
      <vt:lpstr>Солнцестояние</vt:lpstr>
      <vt:lpstr>Конкурс компьютерных обучающих презентаций</vt:lpstr>
      <vt:lpstr>  </vt:lpstr>
      <vt:lpstr>       Kurz  über  Belarus</vt:lpstr>
      <vt:lpstr>Belarus lagert sich im östlichen Teil des europäischen Festlandes. Im Norden und im Osten grenzt sie an Russland, im Südosten an die Ukraine, im Westen - an Polen und im Nordwesten – an Litauen und Lettland</vt:lpstr>
      <vt:lpstr>     Landesgebiet</vt:lpstr>
      <vt:lpstr>     Bevölkerung</vt:lpstr>
      <vt:lpstr>       Natur</vt:lpstr>
      <vt:lpstr>           Natur</vt:lpstr>
      <vt:lpstr>        NATURSCHUTZ</vt:lpstr>
      <vt:lpstr>Naturschutzgebiete</vt:lpstr>
      <vt:lpstr>       Administrativ-                           territoriale                                Struktur</vt:lpstr>
      <vt:lpstr>                             B o d e n s c h ä t z e</vt:lpstr>
      <vt:lpstr>     W i r t s c h a f t                                    </vt:lpstr>
      <vt:lpstr>   Landwirtschaft </vt:lpstr>
      <vt:lpstr>                   K u l t u r </vt:lpstr>
      <vt:lpstr>  SEHENSWÜRDIGKEITEN  </vt:lpstr>
      <vt:lpstr>Die Hauptstadt  Minsk</vt:lpstr>
      <vt:lpstr>WEIßRUSSLAND  IN  BILDERN</vt:lpstr>
      <vt:lpstr>WEIßrussland       in                                                  bildern </vt:lpstr>
      <vt:lpstr>VOLKSMOTIVE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Republik   belarus</dc:title>
  <dc:creator>home</dc:creator>
  <cp:lastModifiedBy>Natalia</cp:lastModifiedBy>
  <cp:revision>156</cp:revision>
  <dcterms:created xsi:type="dcterms:W3CDTF">2008-11-01T17:32:27Z</dcterms:created>
  <dcterms:modified xsi:type="dcterms:W3CDTF">2016-05-05T16:26:03Z</dcterms:modified>
</cp:coreProperties>
</file>